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4350" r:id="rId6"/>
  </p:sldMasterIdLst>
  <p:notesMasterIdLst>
    <p:notesMasterId r:id="rId32"/>
  </p:notesMasterIdLst>
  <p:handoutMasterIdLst>
    <p:handoutMasterId r:id="rId33"/>
  </p:handoutMasterIdLst>
  <p:sldIdLst>
    <p:sldId id="498" r:id="rId7"/>
    <p:sldId id="474" r:id="rId8"/>
    <p:sldId id="509" r:id="rId9"/>
    <p:sldId id="539" r:id="rId10"/>
    <p:sldId id="540" r:id="rId11"/>
    <p:sldId id="558" r:id="rId12"/>
    <p:sldId id="561" r:id="rId13"/>
    <p:sldId id="559" r:id="rId14"/>
    <p:sldId id="541" r:id="rId15"/>
    <p:sldId id="542" r:id="rId16"/>
    <p:sldId id="543" r:id="rId17"/>
    <p:sldId id="544" r:id="rId18"/>
    <p:sldId id="545" r:id="rId19"/>
    <p:sldId id="546" r:id="rId20"/>
    <p:sldId id="548" r:id="rId21"/>
    <p:sldId id="550" r:id="rId22"/>
    <p:sldId id="549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60" r:id="rId31"/>
  </p:sldIdLst>
  <p:sldSz cx="9144000" cy="6858000" type="screen4x3"/>
  <p:notesSz cx="7010400" cy="9296400"/>
  <p:defaultTextStyle>
    <a:defPPr>
      <a:defRPr lang="en-US"/>
    </a:defPPr>
    <a:lvl1pPr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06797" indent="307578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816075" indent="612677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222872" indent="920255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632148" indent="1225352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357187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428625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500062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571500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7">
          <p15:clr>
            <a:srgbClr val="A4A3A4"/>
          </p15:clr>
        </p15:guide>
        <p15:guide id="2" pos="1843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c, Bo" initials="RB" lastIdx="87" clrIdx="0">
    <p:extLst/>
  </p:cmAuthor>
  <p:cmAuthor id="2" name="Sisto, Joe" initials="SJ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C3F"/>
    <a:srgbClr val="EC8383"/>
    <a:srgbClr val="D5D8D7"/>
    <a:srgbClr val="80A63F"/>
    <a:srgbClr val="B5C8E5"/>
    <a:srgbClr val="6991CB"/>
    <a:srgbClr val="6F6F6F"/>
    <a:srgbClr val="82A63E"/>
    <a:srgbClr val="0B2D4B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9" autoAdjust="0"/>
    <p:restoredTop sz="89550" autoAdjust="0"/>
  </p:normalViewPr>
  <p:slideViewPr>
    <p:cSldViewPr snapToGrid="0">
      <p:cViewPr varScale="1">
        <p:scale>
          <a:sx n="129" d="100"/>
          <a:sy n="129" d="100"/>
        </p:scale>
        <p:origin x="1528" y="192"/>
      </p:cViewPr>
      <p:guideLst>
        <p:guide orient="horz" pos="1037"/>
        <p:guide pos="1843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22" y="84"/>
      </p:cViewPr>
      <p:guideLst>
        <p:guide orient="horz" pos="2880"/>
        <p:guide pos="2160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4D9EF4-527C-4008-A201-85972D50F189}" type="datetimeFigureOut">
              <a:rPr lang="en-US"/>
              <a:pPr>
                <a:defRPr/>
              </a:pPr>
              <a:t>7/19/17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D9A6D8E-0CA4-47F4-84E2-221D38CAD9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0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A65EAC-9B55-4835-A6B7-D6B88F420724}" type="datetimeFigureOut">
              <a:rPr lang="en-US"/>
              <a:pPr>
                <a:defRPr/>
              </a:pPr>
              <a:t>7/19/17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BDA4574-1DD2-45BB-A096-00DA38308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1437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2875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4312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85750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57187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28625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0062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71500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92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2" cy="1162051"/>
          </a:xfrm>
          <a:prstGeom prst="rect">
            <a:avLst/>
          </a:prstGeom>
        </p:spPr>
        <p:txBody>
          <a:bodyPr lIns="142875" tIns="71438" rIns="142875" bIns="71438" anchor="t"/>
          <a:lstStyle>
            <a:lvl1pPr algn="l">
              <a:defRPr sz="2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2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2" cy="4691064"/>
          </a:xfrm>
          <a:prstGeom prst="rect">
            <a:avLst/>
          </a:prstGeom>
        </p:spPr>
        <p:txBody>
          <a:bodyPr lIns="142875" tIns="71438" rIns="142875" bIns="71438"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1" indent="0">
              <a:buNone/>
              <a:defRPr sz="800"/>
            </a:lvl4pPr>
            <a:lvl5pPr marL="1632775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8" indent="0">
              <a:buNone/>
              <a:defRPr sz="800"/>
            </a:lvl8pPr>
            <a:lvl9pPr marL="326555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018573"/>
            <a:ext cx="8229601" cy="5107594"/>
          </a:xfrm>
          <a:prstGeom prst="rect">
            <a:avLst/>
          </a:prstGeom>
        </p:spPr>
        <p:txBody>
          <a:bodyPr vert="eaVert" lIns="142875" tIns="71438" rIns="142875" bIns="714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349406"/>
            <a:ext cx="8399780" cy="504044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316" y="0"/>
            <a:ext cx="9151315" cy="11541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0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1" y="274639"/>
            <a:ext cx="2057400" cy="5851525"/>
          </a:xfrm>
          <a:prstGeom prst="rect">
            <a:avLst/>
          </a:prstGeom>
        </p:spPr>
        <p:txBody>
          <a:bodyPr vert="eaVert" lIns="142875" tIns="71438" rIns="142875" bIns="71438"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 lIns="142875" tIns="71438" rIns="142875" bIns="7143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>
            <a:grpSpLocks/>
          </p:cNvGrpSpPr>
          <p:nvPr userDrawn="1"/>
        </p:nvGrpSpPr>
        <p:grpSpPr bwMode="auto">
          <a:xfrm>
            <a:off x="635070" y="1190397"/>
            <a:ext cx="7908593" cy="330665"/>
            <a:chOff x="406400" y="571500"/>
            <a:chExt cx="2489200" cy="15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12646" y="571500"/>
              <a:ext cx="248295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400" y="571500"/>
              <a:ext cx="6246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63507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6"/>
          <p:cNvSpPr txBox="1">
            <a:spLocks noChangeArrowheads="1"/>
          </p:cNvSpPr>
          <p:nvPr userDrawn="1"/>
        </p:nvSpPr>
        <p:spPr bwMode="auto">
          <a:xfrm>
            <a:off x="1041910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8" name="TextBox 66"/>
          <p:cNvSpPr txBox="1">
            <a:spLocks noChangeArrowheads="1"/>
          </p:cNvSpPr>
          <p:nvPr userDrawn="1"/>
        </p:nvSpPr>
        <p:spPr bwMode="auto">
          <a:xfrm>
            <a:off x="1041910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35069" y="1716155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66"/>
          <p:cNvSpPr txBox="1">
            <a:spLocks noChangeArrowheads="1"/>
          </p:cNvSpPr>
          <p:nvPr userDrawn="1"/>
        </p:nvSpPr>
        <p:spPr bwMode="auto">
          <a:xfrm>
            <a:off x="590416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54915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66"/>
          <p:cNvSpPr txBox="1">
            <a:spLocks noChangeArrowheads="1"/>
          </p:cNvSpPr>
          <p:nvPr userDrawn="1"/>
        </p:nvSpPr>
        <p:spPr bwMode="auto">
          <a:xfrm>
            <a:off x="1041910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</p:txBody>
      </p:sp>
      <p:sp>
        <p:nvSpPr>
          <p:cNvPr id="13" name="TextBox 66"/>
          <p:cNvSpPr txBox="1">
            <a:spLocks noChangeArrowheads="1"/>
          </p:cNvSpPr>
          <p:nvPr userDrawn="1"/>
        </p:nvSpPr>
        <p:spPr bwMode="auto">
          <a:xfrm>
            <a:off x="1041910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35069" y="2506444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66"/>
          <p:cNvSpPr txBox="1">
            <a:spLocks noChangeArrowheads="1"/>
          </p:cNvSpPr>
          <p:nvPr userDrawn="1"/>
        </p:nvSpPr>
        <p:spPr bwMode="auto">
          <a:xfrm>
            <a:off x="590416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54915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66"/>
          <p:cNvSpPr txBox="1">
            <a:spLocks noChangeArrowheads="1"/>
          </p:cNvSpPr>
          <p:nvPr userDrawn="1"/>
        </p:nvSpPr>
        <p:spPr bwMode="auto">
          <a:xfrm>
            <a:off x="1041910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/ PORTFOLIO</a:t>
            </a:r>
          </a:p>
        </p:txBody>
      </p:sp>
      <p:sp>
        <p:nvSpPr>
          <p:cNvPr id="18" name="TextBox 66"/>
          <p:cNvSpPr txBox="1">
            <a:spLocks noChangeArrowheads="1"/>
          </p:cNvSpPr>
          <p:nvPr userDrawn="1"/>
        </p:nvSpPr>
        <p:spPr bwMode="auto">
          <a:xfrm>
            <a:off x="1041910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35069" y="3300040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66"/>
          <p:cNvSpPr txBox="1">
            <a:spLocks noChangeArrowheads="1"/>
          </p:cNvSpPr>
          <p:nvPr userDrawn="1"/>
        </p:nvSpPr>
        <p:spPr bwMode="auto">
          <a:xfrm>
            <a:off x="590416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5491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66"/>
          <p:cNvSpPr txBox="1">
            <a:spLocks noChangeArrowheads="1"/>
          </p:cNvSpPr>
          <p:nvPr userDrawn="1"/>
        </p:nvSpPr>
        <p:spPr bwMode="auto">
          <a:xfrm>
            <a:off x="1041910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</p:txBody>
      </p:sp>
      <p:sp>
        <p:nvSpPr>
          <p:cNvPr id="23" name="TextBox 66"/>
          <p:cNvSpPr txBox="1">
            <a:spLocks noChangeArrowheads="1"/>
          </p:cNvSpPr>
          <p:nvPr userDrawn="1"/>
        </p:nvSpPr>
        <p:spPr bwMode="auto">
          <a:xfrm>
            <a:off x="1041910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635069" y="4090332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66"/>
          <p:cNvSpPr txBox="1">
            <a:spLocks noChangeArrowheads="1"/>
          </p:cNvSpPr>
          <p:nvPr userDrawn="1"/>
        </p:nvSpPr>
        <p:spPr bwMode="auto">
          <a:xfrm>
            <a:off x="590416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5491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66"/>
          <p:cNvSpPr txBox="1">
            <a:spLocks noChangeArrowheads="1"/>
          </p:cNvSpPr>
          <p:nvPr userDrawn="1"/>
        </p:nvSpPr>
        <p:spPr bwMode="auto">
          <a:xfrm>
            <a:off x="1041910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28" name="TextBox 66"/>
          <p:cNvSpPr txBox="1">
            <a:spLocks noChangeArrowheads="1"/>
          </p:cNvSpPr>
          <p:nvPr userDrawn="1"/>
        </p:nvSpPr>
        <p:spPr bwMode="auto">
          <a:xfrm>
            <a:off x="1041910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35069" y="4874009"/>
            <a:ext cx="496148" cy="638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66"/>
          <p:cNvSpPr txBox="1">
            <a:spLocks noChangeArrowheads="1"/>
          </p:cNvSpPr>
          <p:nvPr userDrawn="1"/>
        </p:nvSpPr>
        <p:spPr bwMode="auto">
          <a:xfrm>
            <a:off x="590416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67371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66"/>
          <p:cNvSpPr txBox="1">
            <a:spLocks noChangeArrowheads="1"/>
          </p:cNvSpPr>
          <p:nvPr userDrawn="1"/>
        </p:nvSpPr>
        <p:spPr bwMode="auto">
          <a:xfrm>
            <a:off x="5060705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COFFEE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</a:p>
        </p:txBody>
      </p:sp>
      <p:sp>
        <p:nvSpPr>
          <p:cNvPr id="33" name="TextBox 66"/>
          <p:cNvSpPr txBox="1">
            <a:spLocks noChangeArrowheads="1"/>
          </p:cNvSpPr>
          <p:nvPr userDrawn="1"/>
        </p:nvSpPr>
        <p:spPr bwMode="auto">
          <a:xfrm>
            <a:off x="5060705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Everyone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653864" y="1716155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66"/>
          <p:cNvSpPr txBox="1">
            <a:spLocks noChangeArrowheads="1"/>
          </p:cNvSpPr>
          <p:nvPr userDrawn="1"/>
        </p:nvSpPr>
        <p:spPr bwMode="auto">
          <a:xfrm>
            <a:off x="4609211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4673710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66"/>
          <p:cNvSpPr txBox="1">
            <a:spLocks noChangeArrowheads="1"/>
          </p:cNvSpPr>
          <p:nvPr userDrawn="1"/>
        </p:nvSpPr>
        <p:spPr bwMode="auto">
          <a:xfrm>
            <a:off x="5060705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</a:p>
        </p:txBody>
      </p:sp>
      <p:sp>
        <p:nvSpPr>
          <p:cNvPr id="38" name="TextBox 66"/>
          <p:cNvSpPr txBox="1">
            <a:spLocks noChangeArrowheads="1"/>
          </p:cNvSpPr>
          <p:nvPr userDrawn="1"/>
        </p:nvSpPr>
        <p:spPr bwMode="auto">
          <a:xfrm>
            <a:off x="5060705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653864" y="2506444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66"/>
          <p:cNvSpPr txBox="1">
            <a:spLocks noChangeArrowheads="1"/>
          </p:cNvSpPr>
          <p:nvPr userDrawn="1"/>
        </p:nvSpPr>
        <p:spPr bwMode="auto">
          <a:xfrm>
            <a:off x="4609211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4673710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66"/>
          <p:cNvSpPr txBox="1">
            <a:spLocks noChangeArrowheads="1"/>
          </p:cNvSpPr>
          <p:nvPr userDrawn="1"/>
        </p:nvSpPr>
        <p:spPr bwMode="auto">
          <a:xfrm>
            <a:off x="5060705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STATISTICS</a:t>
            </a:r>
          </a:p>
        </p:txBody>
      </p:sp>
      <p:sp>
        <p:nvSpPr>
          <p:cNvPr id="43" name="TextBox 66"/>
          <p:cNvSpPr txBox="1">
            <a:spLocks noChangeArrowheads="1"/>
          </p:cNvSpPr>
          <p:nvPr userDrawn="1"/>
        </p:nvSpPr>
        <p:spPr bwMode="auto">
          <a:xfrm>
            <a:off x="5060705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653864" y="3300040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66"/>
          <p:cNvSpPr txBox="1">
            <a:spLocks noChangeArrowheads="1"/>
          </p:cNvSpPr>
          <p:nvPr userDrawn="1"/>
        </p:nvSpPr>
        <p:spPr bwMode="auto">
          <a:xfrm>
            <a:off x="4609211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465386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66"/>
          <p:cNvSpPr txBox="1">
            <a:spLocks noChangeArrowheads="1"/>
          </p:cNvSpPr>
          <p:nvPr userDrawn="1"/>
        </p:nvSpPr>
        <p:spPr bwMode="auto">
          <a:xfrm>
            <a:off x="5060705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</a:t>
            </a:r>
          </a:p>
        </p:txBody>
      </p:sp>
      <p:sp>
        <p:nvSpPr>
          <p:cNvPr id="48" name="TextBox 66"/>
          <p:cNvSpPr txBox="1">
            <a:spLocks noChangeArrowheads="1"/>
          </p:cNvSpPr>
          <p:nvPr userDrawn="1"/>
        </p:nvSpPr>
        <p:spPr bwMode="auto">
          <a:xfrm>
            <a:off x="5060705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653864" y="4090332"/>
            <a:ext cx="496148" cy="634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66"/>
          <p:cNvSpPr txBox="1">
            <a:spLocks noChangeArrowheads="1"/>
          </p:cNvSpPr>
          <p:nvPr userDrawn="1"/>
        </p:nvSpPr>
        <p:spPr bwMode="auto">
          <a:xfrm>
            <a:off x="4609211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65386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66"/>
          <p:cNvSpPr txBox="1">
            <a:spLocks noChangeArrowheads="1"/>
          </p:cNvSpPr>
          <p:nvPr userDrawn="1"/>
        </p:nvSpPr>
        <p:spPr bwMode="auto">
          <a:xfrm>
            <a:off x="5060705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/ </a:t>
            </a:r>
            <a:r>
              <a:rPr lang="en-US" sz="14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ASK QUESTION</a:t>
            </a:r>
          </a:p>
        </p:txBody>
      </p:sp>
      <p:sp>
        <p:nvSpPr>
          <p:cNvPr id="53" name="TextBox 66"/>
          <p:cNvSpPr txBox="1">
            <a:spLocks noChangeArrowheads="1"/>
          </p:cNvSpPr>
          <p:nvPr userDrawn="1"/>
        </p:nvSpPr>
        <p:spPr bwMode="auto">
          <a:xfrm>
            <a:off x="5060705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John Doe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4653864" y="4874009"/>
            <a:ext cx="496148" cy="638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66"/>
          <p:cNvSpPr txBox="1">
            <a:spLocks noChangeArrowheads="1"/>
          </p:cNvSpPr>
          <p:nvPr userDrawn="1"/>
        </p:nvSpPr>
        <p:spPr bwMode="auto">
          <a:xfrm>
            <a:off x="4609211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56" name="TextBox 66"/>
          <p:cNvSpPr txBox="1">
            <a:spLocks noChangeArrowheads="1"/>
          </p:cNvSpPr>
          <p:nvPr userDrawn="1"/>
        </p:nvSpPr>
        <p:spPr bwMode="auto">
          <a:xfrm>
            <a:off x="754144" y="1190396"/>
            <a:ext cx="7290236" cy="33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0" rIns="142875" bIns="0" anchor="ctr">
            <a:no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DD MMMM </a:t>
            </a:r>
            <a:r>
              <a:rPr lang="en-US" sz="1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20XX |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>
                <a:solidFill>
                  <a:srgbClr val="C0BE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CompanyName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61" name="TextBox 6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500"/>
                            </p:stCondLst>
                            <p:childTnLst>
                              <p:par>
                                <p:cTn id="2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4" grpId="0" animBg="1"/>
      <p:bldP spid="25" grpId="0"/>
      <p:bldP spid="26" grpId="0" animBg="1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  <p:bldP spid="38" grpId="0"/>
      <p:bldP spid="39" grpId="0" animBg="1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8" grpId="0"/>
      <p:bldP spid="49" grpId="0" animBg="1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0483" y="3731827"/>
            <a:ext cx="8203412" cy="353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159" y="1051560"/>
            <a:ext cx="3927007" cy="518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0483" y="4156760"/>
            <a:ext cx="4261518" cy="202629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00" baseline="0"/>
            </a:lvl1pPr>
            <a:lvl2pPr marL="409278" indent="0">
              <a:buFontTx/>
              <a:buNone/>
              <a:defRPr sz="1100"/>
            </a:lvl2pPr>
            <a:lvl3pPr marL="816075" indent="0">
              <a:buFontTx/>
              <a:buNone/>
              <a:defRPr sz="1100"/>
            </a:lvl3pPr>
            <a:lvl4pPr marL="1222872" indent="0">
              <a:buFontTx/>
              <a:buNone/>
              <a:defRPr sz="1100"/>
            </a:lvl4pPr>
            <a:lvl5pPr marL="1632149" indent="0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edit content for case study information.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>
          <a:xfrm>
            <a:off x="310482" y="3731827"/>
            <a:ext cx="4261518" cy="3429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9278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16075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222872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632149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2761" y="696279"/>
            <a:ext cx="8174932" cy="30448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349406"/>
            <a:ext cx="8399780" cy="504044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  <a:latin typeface="+mn-lt"/>
              </a:defRPr>
            </a:lvl2pPr>
            <a:lvl3pPr>
              <a:defRPr sz="1400">
                <a:solidFill>
                  <a:srgbClr val="424A53"/>
                </a:solidFill>
                <a:latin typeface="+mn-lt"/>
              </a:defRPr>
            </a:lvl3pPr>
            <a:lvl4pPr>
              <a:defRPr sz="1200">
                <a:solidFill>
                  <a:srgbClr val="424A53"/>
                </a:solidFill>
                <a:latin typeface="+mn-lt"/>
              </a:defRPr>
            </a:lvl4pPr>
            <a:lvl5pPr>
              <a:defRPr sz="1200">
                <a:solidFill>
                  <a:srgbClr val="424A53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  <a:latin typeface="Segoe UI" panose="020B0502040204020203" pitchFamily="34" charset="0"/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741" y="193039"/>
            <a:ext cx="8305062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72862" y="833438"/>
            <a:ext cx="8285363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- Title, NO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  <a:prstGeom prst="rect">
            <a:avLst/>
          </a:prstGeo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632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- 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  <a:prstGeom prst="rect">
            <a:avLst/>
          </a:prstGeo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  <a:prstGeom prst="rect">
            <a:avLst/>
          </a:prstGeo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585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100"/>
            <a:ext cx="8229600" cy="4691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6">
                  <a:lumMod val="75000"/>
                </a:schemeClr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4706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Proprietary to Daugherty Business Solutions. For confidential review.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827" y="6305323"/>
            <a:ext cx="468085" cy="365125"/>
          </a:xfrm>
          <a:prstGeom prst="rect">
            <a:avLst/>
          </a:prstGeom>
        </p:spPr>
        <p:txBody>
          <a:bodyPr/>
          <a:lstStyle/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green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000" y="6190013"/>
            <a:ext cx="1469571" cy="667987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5839" y="6389233"/>
            <a:ext cx="1447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BULLET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804919" y="6396265"/>
            <a:ext cx="200946" cy="1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2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  <a:prstGeom prst="rect">
            <a:avLst/>
          </a:prstGeo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38125" y="4827588"/>
            <a:ext cx="2651125" cy="15462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775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/>
            </a:lvl1pPr>
            <a:lvl2pPr>
              <a:defRPr sz="22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/>
            </a:lvl1pPr>
            <a:lvl2pPr>
              <a:defRPr sz="22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solidFill>
            <a:schemeClr val="accent2"/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4" cy="639763"/>
          </a:xfrm>
          <a:prstGeom prst="rect">
            <a:avLst/>
          </a:prstGeom>
          <a:solidFill>
            <a:schemeClr val="accent2"/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4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0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9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04540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55105"/>
            <a:ext cx="8229602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1" y="13207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600" cap="all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3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4" r:id="rId3"/>
    <p:sldLayoutId id="2147484325" r:id="rId4"/>
    <p:sldLayoutId id="2147484326" r:id="rId5"/>
    <p:sldLayoutId id="2147484342" r:id="rId6"/>
    <p:sldLayoutId id="2147484327" r:id="rId7"/>
    <p:sldLayoutId id="2147484370" r:id="rId8"/>
    <p:sldLayoutId id="2147484341" r:id="rId9"/>
    <p:sldLayoutId id="2147484328" r:id="rId10"/>
    <p:sldLayoutId id="2147484330" r:id="rId11"/>
    <p:sldLayoutId id="2147484367" r:id="rId12"/>
    <p:sldLayoutId id="2147484331" r:id="rId13"/>
    <p:sldLayoutId id="2147484332" r:id="rId14"/>
    <p:sldLayoutId id="2147484339" r:id="rId15"/>
    <p:sldLayoutId id="2147484340" r:id="rId16"/>
    <p:sldLayoutId id="2147484369" r:id="rId17"/>
    <p:sldLayoutId id="2147484371" r:id="rId18"/>
    <p:sldLayoutId id="2147484372" r:id="rId19"/>
    <p:sldLayoutId id="2147484373" r:id="rId20"/>
    <p:sldLayoutId id="2147484374" r:id="rId21"/>
    <p:sldLayoutId id="2147484375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16075" rtl="0" eaLnBrk="1" fontAlgn="base" hangingPunct="1"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2pPr>
      <a:lvl3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3pPr>
      <a:lvl4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4pPr>
      <a:lvl5pPr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5pPr>
      <a:lvl6pPr marL="714375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6pPr>
      <a:lvl7pPr marL="1428750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7pPr>
      <a:lvl8pPr marL="2143125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8pPr>
      <a:lvl9pPr marL="2857500" algn="ctr" defTabSz="816075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05098" indent="-3050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62286" indent="-25300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473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270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547" indent="-203398" algn="l" defTabSz="81607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1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5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 eaLnBrk="1" hangingPunct="1"/>
            <a:fld id="{38DA0552-2A9E-422C-AE75-E73E6BFC0CCE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pPr defTabSz="914400" eaLnBrk="1" hangingPunct="1"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 eaLnBrk="1" hangingPunct="1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Proprietary and confidential to Daugherty Business Solutions.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-7315" y="0"/>
            <a:ext cx="199339" cy="6872630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hangingPunct="1"/>
            <a:endParaRPr lang="en-US" sz="1800" dirty="0">
              <a:solidFill>
                <a:prstClr val="white"/>
              </a:solidFill>
              <a:latin typeface="Segoe UI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24A53"/>
                </a:solidFill>
                <a:latin typeface="Tahoma" pitchFamily="34" charset="0"/>
                <a:cs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424A53"/>
                </a:solidFill>
                <a:latin typeface="Arial" charset="0"/>
                <a:cs typeface="Arial" charset="0"/>
              </a:defRPr>
            </a:lvl9pPr>
          </a:lstStyle>
          <a:p>
            <a:pPr defTabSz="914400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022962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blog.openshift.com/openshift-container-platform-reference-architecture-implementation-guides/" TargetMode="Externa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shift.com/openshift-container-platform-reference-architecture-implementation-guides/" TargetMode="External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shift.com/openshift-container-platform-reference-architecture-implementation-guides/" TargetMode="External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mac/stable/1.13.1.15353/Docker.dmg" TargetMode="External"/><Relationship Id="rId4" Type="http://schemas.openxmlformats.org/officeDocument/2006/relationships/hyperlink" Target="https://redhat-google.orbitera.com/c2m/trials/signup" TargetMode="External"/><Relationship Id="rId5" Type="http://schemas.openxmlformats.org/officeDocument/2006/relationships/hyperlink" Target="https://redhat-azure.orbitera.com/c2m/trials/signup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hyperlink" Target="https://access.redhat.com/downloads/content/29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127.0.0.1:8443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hyperlink" Target="https://github.com/TStuchel/nodejs-ex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hyperlink" Target="https://github.com/TStuchel/nodejs-e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AmazonWebServices/containers-anywhere-with-openshift-by-red-hat" TargetMode="External"/><Relationship Id="rId3" Type="http://schemas.openxmlformats.org/officeDocument/2006/relationships/hyperlink" Target="https://blog.openshift.com/not-invented-here-is-not-an-option-for-openshift-origi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blog.openshift.com/openshift-container-platform-reference-architecture-implementation-guides/" TargetMode="Externa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03418" y="784896"/>
            <a:ext cx="5203127" cy="1373513"/>
          </a:xfrm>
        </p:spPr>
        <p:txBody>
          <a:bodyPr/>
          <a:lstStyle/>
          <a:p>
            <a:pPr algn="l"/>
            <a:r>
              <a:rPr lang="en-US" sz="3200" dirty="0" smtClean="0"/>
              <a:t>Red Hat</a:t>
            </a:r>
            <a:br>
              <a:rPr lang="en-US" sz="3200" dirty="0" smtClean="0"/>
            </a:br>
            <a:r>
              <a:rPr lang="en-US" sz="7200" dirty="0" err="1" smtClean="0"/>
              <a:t>OpenShift</a:t>
            </a:r>
            <a:endParaRPr lang="en-US" sz="7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July 21,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1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86608"/>
            <a:ext cx="2574507" cy="1670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74" y="876532"/>
            <a:ext cx="945127" cy="1010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876532"/>
            <a:ext cx="7121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https://blog.openshift.com/openshift-container-platform-reference-architecture-implementation-guides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542" y="2547391"/>
            <a:ext cx="7301371" cy="3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474" y="876532"/>
            <a:ext cx="945127" cy="1010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1" y="876532"/>
            <a:ext cx="7121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https://blog.openshift.com/openshift-container-platform-reference-architecture-implementation-guides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1616479"/>
            <a:ext cx="2382982" cy="737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43" y="2575100"/>
            <a:ext cx="7279521" cy="35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474" y="876532"/>
            <a:ext cx="945127" cy="1010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876532"/>
            <a:ext cx="7121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https://blog.openshift.com/openshift-container-platform-reference-architecture-implementation-guides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36" y="2332825"/>
            <a:ext cx="6643566" cy="3785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616479"/>
            <a:ext cx="2343348" cy="14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Resources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3418" y="876532"/>
            <a:ext cx="4217745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OpenShift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Online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" y="1451690"/>
            <a:ext cx="6123708" cy="4754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9337" y="5711977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+ $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0.035/hour per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GiB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51" y="874898"/>
            <a:ext cx="3850881" cy="995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72" y="2875252"/>
            <a:ext cx="2017463" cy="1308820"/>
          </a:xfrm>
          <a:prstGeom prst="rect">
            <a:avLst/>
          </a:prstGeom>
        </p:spPr>
      </p:pic>
      <p:sp>
        <p:nvSpPr>
          <p:cNvPr id="14" name="Striped Right Arrow 13"/>
          <p:cNvSpPr/>
          <p:nvPr/>
        </p:nvSpPr>
        <p:spPr>
          <a:xfrm rot="5400000">
            <a:off x="7434895" y="2207958"/>
            <a:ext cx="1098618" cy="678873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979516"/>
            <a:ext cx="2755900" cy="294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3658289" y="4184073"/>
            <a:ext cx="1827423" cy="12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algn="ctr" eaLnBrk="1" hangingPunct="1"/>
            <a:r>
              <a:rPr lang="en-US" sz="7200" dirty="0" smtClean="0">
                <a:latin typeface="Arial" pitchFamily="34" charset="0"/>
                <a:cs typeface="Arial" pitchFamily="34" charset="0"/>
              </a:rPr>
              <a:t>Lab</a:t>
            </a:r>
            <a:endParaRPr lang="en-US" sz="7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8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672939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smtClean="0">
                <a:latin typeface="Arial" pitchFamily="34" charset="0"/>
                <a:cs typeface="Arial" pitchFamily="34" charset="0"/>
              </a:rPr>
              <a:t>Requirements/Installation (Local)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606862"/>
            <a:ext cx="8130208" cy="4774060"/>
          </a:xfrm>
        </p:spPr>
        <p:txBody>
          <a:bodyPr/>
          <a:lstStyle/>
          <a:p>
            <a:r>
              <a:rPr lang="en-US" dirty="0" smtClean="0"/>
              <a:t>Recent Mac OSX or Linux</a:t>
            </a:r>
          </a:p>
          <a:p>
            <a:endParaRPr lang="en-US" dirty="0" smtClean="0"/>
          </a:p>
          <a:p>
            <a:r>
              <a:rPr lang="en-US" dirty="0" smtClean="0"/>
              <a:t>Download and install Docker 1.13.x</a:t>
            </a:r>
          </a:p>
          <a:p>
            <a:pPr marL="711895" lvl="3" indent="-305098"/>
            <a:r>
              <a:rPr lang="en-US" sz="1800" u="sng" dirty="0" smtClean="0">
                <a:hlinkClick r:id="rId3"/>
              </a:rPr>
              <a:t>https://download.docker.com/mac/stable/1.13.1.15353/Docker.dmg</a:t>
            </a:r>
            <a:endParaRPr lang="en-US" sz="2400" dirty="0" smtClean="0"/>
          </a:p>
          <a:p>
            <a:pPr lvl="1"/>
            <a:r>
              <a:rPr lang="en-US" sz="1800" dirty="0" smtClean="0"/>
              <a:t>A bug in </a:t>
            </a:r>
            <a:r>
              <a:rPr lang="en-US" sz="1800" dirty="0" err="1" smtClean="0"/>
              <a:t>OpenShift’s</a:t>
            </a:r>
            <a:r>
              <a:rPr lang="en-US" sz="1800" dirty="0" smtClean="0"/>
              <a:t> version of Kubernetes doesn’t work with the latest 1.17 version of Docker.</a:t>
            </a:r>
          </a:p>
          <a:p>
            <a:pPr lvl="1"/>
            <a:r>
              <a:rPr lang="en-US" dirty="0" smtClean="0"/>
              <a:t>Run “</a:t>
            </a:r>
            <a:r>
              <a:rPr lang="en-US" b="1" dirty="0" err="1" smtClean="0"/>
              <a:t>docker</a:t>
            </a:r>
            <a:r>
              <a:rPr lang="en-US" b="1" dirty="0" smtClean="0"/>
              <a:t> version</a:t>
            </a:r>
            <a:r>
              <a:rPr lang="en-US" dirty="0" smtClean="0"/>
              <a:t>” to verify </a:t>
            </a:r>
            <a:r>
              <a:rPr lang="en-US" dirty="0" smtClean="0"/>
              <a:t>installation</a:t>
            </a:r>
            <a:endParaRPr lang="en-US" b="1" dirty="0"/>
          </a:p>
          <a:p>
            <a:pPr lvl="1"/>
            <a:endParaRPr lang="en-US" b="1" dirty="0" smtClean="0"/>
          </a:p>
          <a:p>
            <a:r>
              <a:rPr lang="en-US" b="1" u="sng" dirty="0"/>
              <a:t>Or</a:t>
            </a:r>
            <a:r>
              <a:rPr lang="en-US" dirty="0"/>
              <a:t> sign up for a free (5 hour) free trial</a:t>
            </a:r>
          </a:p>
          <a:p>
            <a:pPr lvl="1"/>
            <a:r>
              <a:rPr lang="en-US" u="sng" dirty="0">
                <a:hlinkClick r:id="rId4"/>
              </a:rPr>
              <a:t>https://redhat-google.orbitera.com/c2m/trials/signup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https://redhat-azure.orbitera.com/c2m/trials/signup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2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(local)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Reset current Docker images/containers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606862"/>
            <a:ext cx="7495307" cy="408400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 over, clearing </a:t>
            </a:r>
            <a:r>
              <a:rPr lang="en-US" b="1" i="1" dirty="0" smtClean="0"/>
              <a:t>all existing </a:t>
            </a:r>
            <a:r>
              <a:rPr lang="en-US" dirty="0" smtClean="0"/>
              <a:t>Docker containers and Images.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Total Docker restart (for this exercise only)!</a:t>
            </a:r>
          </a:p>
          <a:p>
            <a:endParaRPr lang="en-US" dirty="0" smtClean="0"/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stop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-a -q)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-a -q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rmi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images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77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(LOCAL)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5389419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smtClean="0">
                <a:latin typeface="Arial" pitchFamily="34" charset="0"/>
                <a:cs typeface="Arial" pitchFamily="34" charset="0"/>
              </a:rPr>
              <a:t>Requirements/Installation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606862"/>
            <a:ext cx="7495307" cy="4084004"/>
          </a:xfrm>
        </p:spPr>
        <p:txBody>
          <a:bodyPr/>
          <a:lstStyle/>
          <a:p>
            <a:r>
              <a:rPr lang="en-US" dirty="0" smtClean="0"/>
              <a:t>Download and install the </a:t>
            </a:r>
            <a:r>
              <a:rPr lang="en-US" dirty="0" err="1" smtClean="0"/>
              <a:t>OpenShift</a:t>
            </a:r>
            <a:r>
              <a:rPr lang="en-US" dirty="0" smtClean="0"/>
              <a:t> command-line interface “</a:t>
            </a:r>
            <a:r>
              <a:rPr lang="en-US" dirty="0" err="1" smtClean="0"/>
              <a:t>oc</a:t>
            </a:r>
            <a:r>
              <a:rPr lang="en-US" dirty="0" smtClean="0"/>
              <a:t>”</a:t>
            </a:r>
          </a:p>
          <a:p>
            <a:pPr lvl="1"/>
            <a:r>
              <a:rPr lang="en-US" u="sng" dirty="0">
                <a:hlinkClick r:id="rId3"/>
              </a:rPr>
              <a:t>https://access.redhat.com/downloads/content/290</a:t>
            </a:r>
            <a:endParaRPr lang="en-US" dirty="0"/>
          </a:p>
          <a:p>
            <a:pPr lvl="1"/>
            <a:r>
              <a:rPr lang="en-US" dirty="0" smtClean="0"/>
              <a:t>Unpack (assuming in /Downloads)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 shell commands to install “</a:t>
            </a:r>
            <a:r>
              <a:rPr lang="en-US" b="1" dirty="0" err="1" smtClean="0"/>
              <a:t>oc</a:t>
            </a:r>
            <a:r>
              <a:rPr lang="en-US" b="1" dirty="0" smtClean="0"/>
              <a:t>”</a:t>
            </a:r>
            <a:r>
              <a:rPr lang="en-US" dirty="0" smtClean="0"/>
              <a:t> to path: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$echo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$PATH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$mv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Downloads/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/local/bin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49901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(LOCAL)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Download and Run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OpenShift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606862"/>
            <a:ext cx="7495307" cy="408400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Download and Launch </a:t>
            </a:r>
            <a:r>
              <a:rPr lang="en-US" dirty="0" err="1" smtClean="0"/>
              <a:t>OpenShift</a:t>
            </a:r>
            <a:endParaRPr lang="en-US" dirty="0" smtClean="0"/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cluster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up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 </a:t>
            </a:r>
            <a:r>
              <a:rPr lang="en-US" dirty="0" err="1" smtClean="0"/>
              <a:t>OpenShift</a:t>
            </a:r>
            <a:r>
              <a:rPr lang="en-US" dirty="0" smtClean="0"/>
              <a:t> Docker images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images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i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i="1" dirty="0" smtClean="0"/>
          </a:p>
          <a:p>
            <a:r>
              <a:rPr lang="en-US" dirty="0" smtClean="0"/>
              <a:t>Note running </a:t>
            </a:r>
            <a:r>
              <a:rPr lang="en-US" dirty="0" err="1" smtClean="0"/>
              <a:t>OpenShift</a:t>
            </a:r>
            <a:r>
              <a:rPr lang="en-US" dirty="0" smtClean="0"/>
              <a:t> Docker containers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(LOCAL)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Launch Admin console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7495307" cy="408400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Browse to:</a:t>
            </a:r>
          </a:p>
          <a:p>
            <a:pPr lvl="1"/>
            <a:r>
              <a:rPr lang="en-US" u="sng" dirty="0">
                <a:hlinkClick r:id="rId3"/>
              </a:rPr>
              <a:t>https://127.0.0.1:8443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Log in with:</a:t>
            </a:r>
          </a:p>
          <a:p>
            <a:pPr lvl="1"/>
            <a:r>
              <a:rPr lang="en-US" dirty="0" smtClean="0"/>
              <a:t>Username:	</a:t>
            </a:r>
            <a:r>
              <a:rPr lang="en-US" b="1" dirty="0" smtClean="0"/>
              <a:t>developer</a:t>
            </a:r>
          </a:p>
          <a:p>
            <a:pPr lvl="1"/>
            <a:r>
              <a:rPr lang="en-US" dirty="0" smtClean="0"/>
              <a:t>Password:	</a:t>
            </a:r>
            <a:r>
              <a:rPr lang="en-US" b="1" dirty="0" smtClean="0"/>
              <a:t>developer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07" y="2240210"/>
            <a:ext cx="4569396" cy="26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94560"/>
            <a:ext cx="8229601" cy="2576130"/>
          </a:xfrm>
        </p:spPr>
        <p:txBody>
          <a:bodyPr/>
          <a:lstStyle/>
          <a:p>
            <a:r>
              <a:rPr lang="en-US" cap="all" dirty="0" smtClean="0"/>
              <a:t>What is Red Hat </a:t>
            </a:r>
            <a:r>
              <a:rPr lang="en-US" cap="all" dirty="0" err="1" smtClean="0"/>
              <a:t>Openshift</a:t>
            </a:r>
            <a:r>
              <a:rPr lang="en-US" cap="all" dirty="0" smtClean="0"/>
              <a:t>?</a:t>
            </a:r>
          </a:p>
          <a:p>
            <a:endParaRPr lang="en-US" cap="all" dirty="0" smtClean="0"/>
          </a:p>
          <a:p>
            <a:r>
              <a:rPr lang="en-US" cap="all" dirty="0" smtClean="0"/>
              <a:t>ARCHITECTURE</a:t>
            </a:r>
          </a:p>
          <a:p>
            <a:endParaRPr lang="en-US" cap="all" dirty="0" smtClean="0"/>
          </a:p>
          <a:p>
            <a:r>
              <a:rPr lang="en-US" cap="all" dirty="0" smtClean="0"/>
              <a:t>LAB</a:t>
            </a:r>
            <a:endParaRPr lang="en-US" cap="all" dirty="0" smtClean="0"/>
          </a:p>
          <a:p>
            <a:endParaRPr lang="en-US" cap="all" dirty="0"/>
          </a:p>
          <a:p>
            <a:r>
              <a:rPr lang="en-US" cap="all" dirty="0" smtClean="0"/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2" y="721360"/>
            <a:ext cx="2755900" cy="294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88061"/>
            <a:ext cx="2413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Create Test Project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084004"/>
          </a:xfrm>
        </p:spPr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>
                <a:solidFill>
                  <a:srgbClr val="C00000"/>
                </a:solidFill>
              </a:rPr>
              <a:t>My Project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Click </a:t>
            </a:r>
            <a:r>
              <a:rPr lang="en-US" b="1" dirty="0" smtClean="0">
                <a:solidFill>
                  <a:srgbClr val="C00000"/>
                </a:solidFill>
              </a:rPr>
              <a:t>Add to Project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Click the </a:t>
            </a:r>
            <a:r>
              <a:rPr lang="en-US" b="1" dirty="0" smtClean="0">
                <a:solidFill>
                  <a:srgbClr val="C00000"/>
                </a:solidFill>
              </a:rPr>
              <a:t>JavaScript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language</a:t>
            </a:r>
          </a:p>
          <a:p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>
                <a:solidFill>
                  <a:srgbClr val="C00000"/>
                </a:solidFill>
              </a:rPr>
              <a:t>Select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on the </a:t>
            </a:r>
            <a:r>
              <a:rPr lang="en-US" b="1" dirty="0" err="1" smtClean="0">
                <a:solidFill>
                  <a:srgbClr val="C00000"/>
                </a:solidFill>
              </a:rPr>
              <a:t>Node.js</a:t>
            </a:r>
            <a:r>
              <a:rPr lang="en-US" b="1" dirty="0" smtClean="0">
                <a:solidFill>
                  <a:srgbClr val="C00000"/>
                </a:solidFill>
              </a:rPr>
              <a:t> + MongoDB (Persistent) </a:t>
            </a:r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81121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Create Test Project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641538"/>
          </a:xfrm>
        </p:spPr>
        <p:txBody>
          <a:bodyPr/>
          <a:lstStyle/>
          <a:p>
            <a:r>
              <a:rPr lang="en-US" dirty="0" smtClean="0"/>
              <a:t>Change the </a:t>
            </a:r>
            <a:r>
              <a:rPr lang="en-US" b="1" dirty="0" smtClean="0">
                <a:solidFill>
                  <a:srgbClr val="C00000"/>
                </a:solidFill>
              </a:rPr>
              <a:t>Parameters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Name:		</a:t>
            </a:r>
            <a:r>
              <a:rPr lang="en-US" b="1" dirty="0" smtClean="0"/>
              <a:t> 			</a:t>
            </a:r>
            <a:r>
              <a:rPr lang="en-US" b="1" dirty="0" err="1" smtClean="0"/>
              <a:t>bootcamp</a:t>
            </a:r>
            <a:r>
              <a:rPr lang="en-US" b="1" dirty="0" smtClean="0"/>
              <a:t>-test</a:t>
            </a:r>
            <a:endParaRPr lang="en-US" dirty="0" smtClean="0"/>
          </a:p>
          <a:p>
            <a:pPr lvl="1"/>
            <a:r>
              <a:rPr lang="en-US" dirty="0" smtClean="0"/>
              <a:t>Memory Limit:			</a:t>
            </a:r>
            <a:r>
              <a:rPr lang="en-US" b="1" dirty="0" smtClean="0"/>
              <a:t>256Mi</a:t>
            </a:r>
          </a:p>
          <a:p>
            <a:pPr lvl="1"/>
            <a:r>
              <a:rPr lang="en-US" dirty="0" smtClean="0"/>
              <a:t>Memory Limit (MongoDB):		</a:t>
            </a:r>
            <a:r>
              <a:rPr lang="en-US" b="1" dirty="0" smtClean="0"/>
              <a:t>256Mi</a:t>
            </a:r>
          </a:p>
          <a:p>
            <a:pPr lvl="1"/>
            <a:r>
              <a:rPr lang="en-US" dirty="0" smtClean="0"/>
              <a:t>Volume Capacity:			</a:t>
            </a:r>
            <a:r>
              <a:rPr lang="is-IS" b="1" dirty="0" smtClean="0"/>
              <a:t>128Mi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Repository URL:</a:t>
            </a:r>
          </a:p>
          <a:p>
            <a:pPr lvl="2"/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github.com/TStuchel/nodejs-ex</a:t>
            </a:r>
            <a:endParaRPr lang="en-US" u="sng" dirty="0" smtClean="0"/>
          </a:p>
          <a:p>
            <a:pPr lvl="2"/>
            <a:endParaRPr lang="en-US" u="sng" dirty="0"/>
          </a:p>
          <a:p>
            <a:r>
              <a:rPr lang="en-US" dirty="0" smtClean="0"/>
              <a:t>Click </a:t>
            </a:r>
            <a:r>
              <a:rPr lang="en-US" b="1" dirty="0" smtClean="0">
                <a:solidFill>
                  <a:srgbClr val="C00000"/>
                </a:solidFill>
              </a:rPr>
              <a:t>Create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2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Review Project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64153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Note two new deployment </a:t>
            </a:r>
            <a:r>
              <a:rPr lang="en-US" dirty="0" err="1" smtClean="0">
                <a:solidFill>
                  <a:schemeClr val="tx1"/>
                </a:solidFill>
              </a:rPr>
              <a:t>configs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dirty="0" smtClean="0">
                <a:solidFill>
                  <a:srgbClr val="C00000"/>
                </a:solidFill>
              </a:rPr>
              <a:t>Overview</a:t>
            </a:r>
          </a:p>
          <a:p>
            <a:pPr lvl="1"/>
            <a:r>
              <a:rPr lang="en-US" b="1" dirty="0" err="1" smtClean="0">
                <a:solidFill>
                  <a:srgbClr val="C00000"/>
                </a:solidFill>
              </a:rPr>
              <a:t>bootcamp</a:t>
            </a:r>
            <a:r>
              <a:rPr lang="en-US" b="1" dirty="0" smtClean="0">
                <a:solidFill>
                  <a:srgbClr val="C00000"/>
                </a:solidFill>
              </a:rPr>
              <a:t>-test </a:t>
            </a:r>
            <a:r>
              <a:rPr lang="en-US" dirty="0" smtClean="0">
                <a:solidFill>
                  <a:schemeClr val="tx1"/>
                </a:solidFill>
              </a:rPr>
              <a:t>(the app)</a:t>
            </a:r>
          </a:p>
          <a:p>
            <a:pPr lvl="1"/>
            <a:r>
              <a:rPr lang="en-US" b="1" dirty="0" err="1" smtClean="0">
                <a:solidFill>
                  <a:srgbClr val="C00000"/>
                </a:solidFill>
              </a:rPr>
              <a:t>mongodb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(the database)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Note two new deployments in </a:t>
            </a:r>
            <a:r>
              <a:rPr lang="en-US" dirty="0" smtClean="0">
                <a:solidFill>
                  <a:srgbClr val="C00000"/>
                </a:solidFill>
              </a:rPr>
              <a:t>Applications-&gt;Deployments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bootcamp</a:t>
            </a:r>
            <a:r>
              <a:rPr lang="en-US" b="1" dirty="0">
                <a:solidFill>
                  <a:srgbClr val="C00000"/>
                </a:solidFill>
              </a:rPr>
              <a:t>-test </a:t>
            </a:r>
            <a:r>
              <a:rPr lang="en-US" dirty="0">
                <a:solidFill>
                  <a:schemeClr val="tx1"/>
                </a:solidFill>
              </a:rPr>
              <a:t>(the app)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mongodb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(the database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Note two new </a:t>
            </a:r>
            <a:r>
              <a:rPr lang="en-US" dirty="0" smtClean="0">
                <a:solidFill>
                  <a:schemeClr val="tx1"/>
                </a:solidFill>
              </a:rPr>
              <a:t>services </a:t>
            </a:r>
            <a:r>
              <a:rPr lang="en-US" dirty="0">
                <a:solidFill>
                  <a:srgbClr val="C00000"/>
                </a:solidFill>
              </a:rPr>
              <a:t>Applications-</a:t>
            </a:r>
            <a:r>
              <a:rPr lang="en-US" dirty="0" smtClean="0">
                <a:solidFill>
                  <a:srgbClr val="C00000"/>
                </a:solidFill>
              </a:rPr>
              <a:t>&gt;Services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bootcamp</a:t>
            </a:r>
            <a:r>
              <a:rPr lang="en-US" b="1" dirty="0">
                <a:solidFill>
                  <a:srgbClr val="C00000"/>
                </a:solidFill>
              </a:rPr>
              <a:t>-test </a:t>
            </a:r>
            <a:r>
              <a:rPr lang="en-US" dirty="0">
                <a:solidFill>
                  <a:schemeClr val="tx1"/>
                </a:solidFill>
              </a:rPr>
              <a:t>(the app)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mongodb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(the database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48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Review Project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64153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Note a new build under </a:t>
            </a:r>
            <a:r>
              <a:rPr lang="en-US" dirty="0" smtClean="0">
                <a:solidFill>
                  <a:srgbClr val="C00000"/>
                </a:solidFill>
              </a:rPr>
              <a:t>Builds-&gt;Builds</a:t>
            </a:r>
          </a:p>
          <a:p>
            <a:pPr lvl="1"/>
            <a:r>
              <a:rPr lang="en-US" b="1" dirty="0" err="1" smtClean="0">
                <a:solidFill>
                  <a:srgbClr val="C00000"/>
                </a:solidFill>
              </a:rPr>
              <a:t>bootcamp</a:t>
            </a:r>
            <a:r>
              <a:rPr lang="en-US" b="1" dirty="0" smtClean="0">
                <a:solidFill>
                  <a:srgbClr val="C00000"/>
                </a:solidFill>
              </a:rPr>
              <a:t>-test </a:t>
            </a:r>
            <a:r>
              <a:rPr lang="en-US" dirty="0" smtClean="0">
                <a:solidFill>
                  <a:schemeClr val="tx1"/>
                </a:solidFill>
              </a:rPr>
              <a:t>(the app)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Note a new image under </a:t>
            </a:r>
            <a:r>
              <a:rPr lang="en-US" dirty="0" smtClean="0">
                <a:solidFill>
                  <a:srgbClr val="C00000"/>
                </a:solidFill>
              </a:rPr>
              <a:t>Builds -&gt;Images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bootcamp</a:t>
            </a:r>
            <a:r>
              <a:rPr lang="en-US" b="1" dirty="0">
                <a:solidFill>
                  <a:srgbClr val="C00000"/>
                </a:solidFill>
              </a:rPr>
              <a:t>-test </a:t>
            </a:r>
            <a:r>
              <a:rPr lang="en-US" dirty="0">
                <a:solidFill>
                  <a:schemeClr val="tx1"/>
                </a:solidFill>
              </a:rPr>
              <a:t>(the app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Note a new secret under </a:t>
            </a:r>
            <a:r>
              <a:rPr lang="en-US" dirty="0" smtClean="0">
                <a:solidFill>
                  <a:srgbClr val="C00000"/>
                </a:solidFill>
              </a:rPr>
              <a:t>Resources-&gt;Source Secrets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bootcamp</a:t>
            </a:r>
            <a:r>
              <a:rPr lang="en-US" b="1" dirty="0">
                <a:solidFill>
                  <a:srgbClr val="C00000"/>
                </a:solidFill>
              </a:rPr>
              <a:t>-test </a:t>
            </a:r>
            <a:r>
              <a:rPr lang="en-US" dirty="0">
                <a:solidFill>
                  <a:schemeClr val="tx1"/>
                </a:solidFill>
              </a:rPr>
              <a:t>(the app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Note a new persistent volume claim </a:t>
            </a:r>
            <a:r>
              <a:rPr lang="en-US" dirty="0" smtClean="0">
                <a:solidFill>
                  <a:srgbClr val="C00000"/>
                </a:solidFill>
              </a:rPr>
              <a:t>Storage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mongodb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(the database)</a:t>
            </a: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67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8" y="831272"/>
            <a:ext cx="1059295" cy="1132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38545" y="876532"/>
            <a:ext cx="720436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800" dirty="0" smtClean="0">
                <a:latin typeface="Arial" pitchFamily="34" charset="0"/>
                <a:cs typeface="Arial" pitchFamily="34" charset="0"/>
              </a:rPr>
              <a:t>Update Application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641538"/>
          </a:xfrm>
        </p:spPr>
        <p:txBody>
          <a:bodyPr/>
          <a:lstStyle/>
          <a:p>
            <a:pPr marL="305098" lvl="2" indent="-305098"/>
            <a:r>
              <a:rPr lang="en-US" dirty="0" smtClean="0">
                <a:solidFill>
                  <a:schemeClr val="tx1"/>
                </a:solidFill>
              </a:rPr>
              <a:t>Log into </a:t>
            </a:r>
            <a:r>
              <a:rPr lang="en-US" u="sng" dirty="0">
                <a:hlinkClick r:id="rId3"/>
              </a:rPr>
              <a:t>https://github.com/TStuchel/nodejs-ex</a:t>
            </a:r>
            <a:endParaRPr lang="en-US" u="sng" dirty="0"/>
          </a:p>
          <a:p>
            <a:r>
              <a:rPr lang="en-US" dirty="0" smtClean="0">
                <a:solidFill>
                  <a:schemeClr val="tx1"/>
                </a:solidFill>
              </a:rPr>
              <a:t>Change something within </a:t>
            </a:r>
            <a:r>
              <a:rPr lang="en-US" dirty="0" err="1" smtClean="0">
                <a:solidFill>
                  <a:srgbClr val="C00000"/>
                </a:solidFill>
              </a:rPr>
              <a:t>index.html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Navigate to </a:t>
            </a:r>
            <a:r>
              <a:rPr lang="en-US" dirty="0" smtClean="0">
                <a:solidFill>
                  <a:srgbClr val="C00000"/>
                </a:solidFill>
              </a:rPr>
              <a:t>Builds-&gt;Builds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 err="1" smtClean="0">
                <a:solidFill>
                  <a:srgbClr val="C00000"/>
                </a:solidFill>
              </a:rPr>
              <a:t>bootcamp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 smtClean="0">
                <a:solidFill>
                  <a:srgbClr val="C00000"/>
                </a:solidFill>
              </a:rPr>
              <a:t>Start Build</a:t>
            </a:r>
            <a:r>
              <a:rPr lang="en-US" dirty="0" smtClean="0">
                <a:solidFill>
                  <a:schemeClr val="tx1"/>
                </a:solidFill>
              </a:rPr>
              <a:t>, then </a:t>
            </a:r>
            <a:r>
              <a:rPr lang="en-US" dirty="0" smtClean="0">
                <a:solidFill>
                  <a:srgbClr val="C00000"/>
                </a:solidFill>
              </a:rPr>
              <a:t>View Log </a:t>
            </a:r>
            <a:r>
              <a:rPr lang="en-US" dirty="0" smtClean="0">
                <a:solidFill>
                  <a:schemeClr val="tx1"/>
                </a:solidFill>
              </a:rPr>
              <a:t>to watch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Navigate to </a:t>
            </a:r>
            <a:r>
              <a:rPr lang="en-US" dirty="0" smtClean="0">
                <a:solidFill>
                  <a:srgbClr val="C00000"/>
                </a:solidFill>
              </a:rPr>
              <a:t>Overview </a:t>
            </a:r>
            <a:r>
              <a:rPr lang="en-US" dirty="0" smtClean="0">
                <a:solidFill>
                  <a:schemeClr val="tx1"/>
                </a:solidFill>
              </a:rPr>
              <a:t>to watch deployment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Refresh application page to see changes.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6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90" y="1606862"/>
            <a:ext cx="2909458" cy="311057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670" y="1606862"/>
            <a:ext cx="8575966" cy="4641538"/>
          </a:xfrm>
        </p:spPr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302062"/>
            <a:ext cx="4364182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 Hat </a:t>
            </a:r>
            <a:r>
              <a:rPr lang="en-US" dirty="0" err="1" smtClean="0"/>
              <a:t>OpenShift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42163"/>
            <a:ext cx="5473701" cy="4084004"/>
          </a:xfrm>
        </p:spPr>
        <p:txBody>
          <a:bodyPr/>
          <a:lstStyle/>
          <a:p>
            <a:r>
              <a:rPr lang="en-US" dirty="0" smtClean="0"/>
              <a:t>PaaS suite for managing cloud-deployed applications running in containers.</a:t>
            </a:r>
          </a:p>
          <a:p>
            <a:r>
              <a:rPr lang="en-US" dirty="0" smtClean="0"/>
              <a:t>Wraps Docker and Kubernetes with an administration UI.</a:t>
            </a:r>
          </a:p>
          <a:p>
            <a:r>
              <a:rPr lang="en-US" dirty="0" smtClean="0"/>
              <a:t>Supports both On-Premise and Cloud infrastructures.</a:t>
            </a:r>
            <a:endParaRPr lang="en-US" dirty="0"/>
          </a:p>
          <a:p>
            <a:r>
              <a:rPr lang="en-US" dirty="0" smtClean="0"/>
              <a:t>Automates the provisioning, management, and scaling of applications across containers.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88061"/>
            <a:ext cx="24130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2" y="72136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 Hat </a:t>
            </a:r>
            <a:r>
              <a:rPr lang="en-US" dirty="0" err="1" smtClean="0"/>
              <a:t>OpenShift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42163"/>
            <a:ext cx="5473701" cy="4084004"/>
          </a:xfrm>
        </p:spPr>
        <p:txBody>
          <a:bodyPr/>
          <a:lstStyle/>
          <a:p>
            <a:r>
              <a:rPr lang="en-US" dirty="0" smtClean="0"/>
              <a:t>Includes templates for deploying and running Java, </a:t>
            </a:r>
            <a:r>
              <a:rPr lang="en-US" dirty="0" err="1" smtClean="0"/>
              <a:t>Node.js</a:t>
            </a:r>
            <a:r>
              <a:rPr lang="en-US" dirty="0" smtClean="0"/>
              <a:t>, .NET, Ruby, Python, and PHP applications.</a:t>
            </a:r>
          </a:p>
          <a:p>
            <a:r>
              <a:rPr lang="en-US" dirty="0" smtClean="0"/>
              <a:t>Includes templates for creating database containers running relational and NoSQL databases such as MySQL, PostgreSQL, MongoDB, </a:t>
            </a:r>
            <a:r>
              <a:rPr lang="en-US" dirty="0" err="1" smtClean="0"/>
              <a:t>Redis</a:t>
            </a:r>
            <a:r>
              <a:rPr lang="en-US" dirty="0" smtClean="0"/>
              <a:t>, and SQL Lite.</a:t>
            </a:r>
          </a:p>
          <a:p>
            <a:r>
              <a:rPr lang="en-US" dirty="0" smtClean="0"/>
              <a:t>Allows for the creation of persistent storage volumes.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88061"/>
            <a:ext cx="24130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2" y="72136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 Hat </a:t>
            </a:r>
            <a:r>
              <a:rPr lang="en-US" dirty="0" err="1" smtClean="0"/>
              <a:t>OpenShift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042163"/>
            <a:ext cx="5473701" cy="40840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Includes the necessary functionality to:</a:t>
            </a:r>
          </a:p>
          <a:p>
            <a:endParaRPr lang="en-US" dirty="0" smtClean="0"/>
          </a:p>
          <a:p>
            <a:r>
              <a:rPr lang="en-US" dirty="0" smtClean="0"/>
              <a:t>Pull application code from GitHub</a:t>
            </a:r>
          </a:p>
          <a:p>
            <a:r>
              <a:rPr lang="en-US" dirty="0" smtClean="0"/>
              <a:t>Build the code</a:t>
            </a:r>
          </a:p>
          <a:p>
            <a:r>
              <a:rPr lang="en-US" dirty="0" smtClean="0"/>
              <a:t>Deploy the code across all nodes in the system</a:t>
            </a:r>
          </a:p>
          <a:p>
            <a:r>
              <a:rPr lang="en-US" dirty="0" smtClean="0"/>
              <a:t>Interface with build pipeline tools like Jenkins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88061"/>
            <a:ext cx="24130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2" y="72136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 Hat </a:t>
            </a:r>
            <a:r>
              <a:rPr lang="en-US" dirty="0" err="1" smtClean="0"/>
              <a:t>OpenShift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7" y="1237782"/>
            <a:ext cx="8098655" cy="47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979516"/>
            <a:ext cx="2755900" cy="294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965519" y="4184073"/>
            <a:ext cx="5212966" cy="12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algn="ctr" eaLnBrk="1" hangingPunct="1"/>
            <a:r>
              <a:rPr lang="en-US" sz="7200" dirty="0" smtClean="0">
                <a:latin typeface="Arial" pitchFamily="34" charset="0"/>
                <a:cs typeface="Arial" pitchFamily="34" charset="0"/>
              </a:rPr>
              <a:t>Architecture</a:t>
            </a:r>
            <a:endParaRPr lang="en-US" sz="7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0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1" y="1119178"/>
            <a:ext cx="8506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www.slideshare.net/AmazonWebServices/containers-anywhere-with-openshift-by-red-hat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086685" y="2146704"/>
            <a:ext cx="2970630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sz="2800" smtClean="0">
                <a:latin typeface="Arial" pitchFamily="34" charset="0"/>
                <a:cs typeface="Arial" pitchFamily="34" charset="0"/>
              </a:rPr>
              <a:t>Slides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12 - 28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1" y="2998065"/>
            <a:ext cx="822960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“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Proudly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Found Elsewhere (PFE) 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  <a:latin typeface="Open Sans" charset="0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       makes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for more rapid Innovation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Open Sans" charset="0"/>
              </a:rPr>
              <a:t>” </a:t>
            </a:r>
            <a:endParaRPr lang="en-US" sz="6600" dirty="0" smtClean="0">
              <a:solidFill>
                <a:schemeClr val="bg1">
                  <a:lumMod val="50000"/>
                </a:schemeClr>
              </a:solidFill>
              <a:latin typeface="Open Sans" charset="0"/>
            </a:endParaRPr>
          </a:p>
          <a:p>
            <a:pPr algn="ctr"/>
            <a:endParaRPr lang="en-US" sz="3600" dirty="0" smtClean="0">
              <a:solidFill>
                <a:srgbClr val="000000"/>
              </a:solidFill>
              <a:latin typeface="Open Sans" charset="0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Open Sans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Open Sans" charset="0"/>
                <a:hlinkClick r:id="rId3"/>
              </a:rPr>
              <a:t>https://blog.openshift.com/not-invented-here-is-not-an-option-for-openshift-origin</a:t>
            </a:r>
            <a:r>
              <a:rPr lang="en-US" dirty="0" smtClean="0">
                <a:solidFill>
                  <a:srgbClr val="000000"/>
                </a:solidFill>
                <a:latin typeface="Open Sans" charset="0"/>
                <a:hlinkClick r:id="rId3"/>
              </a:rPr>
              <a:t>/</a:t>
            </a:r>
            <a:endParaRPr lang="en-US" dirty="0" smtClean="0">
              <a:solidFill>
                <a:srgbClr val="000000"/>
              </a:solidFill>
              <a:latin typeface="Open Sans" charset="0"/>
            </a:endParaRPr>
          </a:p>
          <a:p>
            <a:pPr algn="ctr"/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16479"/>
            <a:ext cx="2413000" cy="787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74" y="876532"/>
            <a:ext cx="945127" cy="1010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876532"/>
            <a:ext cx="7121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https://blog.openshift.com/openshift-container-platform-reference-architecture-implementation-guides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236" y="2233741"/>
            <a:ext cx="5985164" cy="38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ughertyTemplate2015">
      <a:dk1>
        <a:sysClr val="windowText" lastClr="000000"/>
      </a:dk1>
      <a:lt1>
        <a:sysClr val="window" lastClr="FFFFFF"/>
      </a:lt1>
      <a:dk2>
        <a:srgbClr val="4C4545"/>
      </a:dk2>
      <a:lt2>
        <a:srgbClr val="D5D8D7"/>
      </a:lt2>
      <a:accent1>
        <a:srgbClr val="6991CB"/>
      </a:accent1>
      <a:accent2>
        <a:srgbClr val="0B2D4B"/>
      </a:accent2>
      <a:accent3>
        <a:srgbClr val="80A63F"/>
      </a:accent3>
      <a:accent4>
        <a:srgbClr val="6F6F6F"/>
      </a:accent4>
      <a:accent5>
        <a:srgbClr val="B6D185"/>
      </a:accent5>
      <a:accent6>
        <a:srgbClr val="376092"/>
      </a:accent6>
      <a:hlink>
        <a:srgbClr val="93430C"/>
      </a:hlink>
      <a:folHlink>
        <a:srgbClr val="C0C0C0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42875" tIns="71438" rIns="142875" bIns="71438">
        <a:spAutoFit/>
      </a:bodyPr>
      <a:lstStyle>
        <a:defPPr algn="ctr" eaLnBrk="1" hangingPunct="1">
          <a:defRPr sz="2800" dirty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ughertyOverview_BETA06.pptx" id="{C98BB3BC-5426-4C9D-9378-8C62B4E00672}" vid="{5A700CDD-35E9-452E-A549-3BC5CD769FF3}"/>
    </a:ext>
  </a:extLst>
</a:theme>
</file>

<file path=ppt/theme/theme2.xml><?xml version="1.0" encoding="utf-8"?>
<a:theme xmlns:a="http://schemas.openxmlformats.org/drawingml/2006/main" name="Daugherty Template">
  <a:themeElements>
    <a:clrScheme name="Custom 2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D2CB6C"/>
      </a:accent1>
      <a:accent2>
        <a:srgbClr val="B1A089"/>
      </a:accent2>
      <a:accent3>
        <a:srgbClr val="CCD1B9"/>
      </a:accent3>
      <a:accent4>
        <a:srgbClr val="95A39D"/>
      </a:accent4>
      <a:accent5>
        <a:srgbClr val="A9A57C"/>
      </a:accent5>
      <a:accent6>
        <a:srgbClr val="858D93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ughertyOverview_BETA06.pptx" id="{C98BB3BC-5426-4C9D-9378-8C62B4E00672}" vid="{3105ADD6-61B3-4244-8F6F-487696781D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rporateSO" ma:contentTypeID="0x0101001BFC22F8E4561D419F32270F107CEF1A00BE87634AFB69F04A86BF8E66F7116CA6" ma:contentTypeVersion="6" ma:contentTypeDescription="" ma:contentTypeScope="" ma:versionID="b289c8ace52dd207a91805b98db9dba7">
  <xsd:schema xmlns:xsd="http://www.w3.org/2001/XMLSchema" xmlns:xs="http://www.w3.org/2001/XMLSchema" xmlns:p="http://schemas.microsoft.com/office/2006/metadata/properties" xmlns:ns2="7d6d6200-ad71-4931-8337-96be4ca5a7c2" xmlns:ns3="8f462957-96b4-4c33-a5af-9ec5cb3e65b7" targetNamespace="http://schemas.microsoft.com/office/2006/metadata/properties" ma:root="true" ma:fieldsID="0dbf8cd4eee9e38767e4d6a111503e76" ns2:_="" ns3:_="">
    <xsd:import namespace="7d6d6200-ad71-4931-8337-96be4ca5a7c2"/>
    <xsd:import namespace="8f462957-96b4-4c33-a5af-9ec5cb3e65b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00f66508b3a4eb68e1abf703873be43" minOccurs="0"/>
                <xsd:element ref="ns2:TaxCatchAll" minOccurs="0"/>
                <xsd:element ref="ns2:TaxCatchAllLabel" minOccurs="0"/>
                <xsd:element ref="ns3:SODescription" minOccurs="0"/>
                <xsd:element ref="ns2:b92e48de92334669bc88106444bc8a36" minOccurs="0"/>
                <xsd:element ref="ns2:h4f09c292ed341228ca4d0750e702c40" minOccurs="0"/>
                <xsd:element ref="ns2:j96ab29a07694011a84005d92b4e89a2" minOccurs="0"/>
                <xsd:element ref="ns2:g0b775e40e50473695ef5450e20e68b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2" nillable="true" ma:displayName="Taxonomy Catch All Column" ma:hidden="true" ma:list="{0b993bf4-23c1-41fd-9a6a-0c1de8a48379}" ma:internalName="TaxCatchAll" ma:showField="CatchAllData" ma:web="8f462957-96b4-4c33-a5af-9ec5cb3e65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0b993bf4-23c1-41fd-9a6a-0c1de8a48379}" ma:internalName="TaxCatchAllLabel" ma:readOnly="true" ma:showField="CatchAllDataLabel" ma:web="8f462957-96b4-4c33-a5af-9ec5cb3e65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92e48de92334669bc88106444bc8a36" ma:index="16" nillable="true" ma:taxonomy="true" ma:internalName="b92e48de92334669bc88106444bc8a36" ma:taxonomyFieldName="LOSDept" ma:displayName="LOSDept" ma:default="" ma:fieldId="{b92e48de-9233-4669-bc88-106444bc8a36}" ma:taxonomyMulti="true" ma:sspId="524bf7b0-f428-4078-aa0d-ffa945fb5973" ma:termSetId="974f51d2-0b7b-49b8-a7ef-af984ce7a0c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f09c292ed341228ca4d0750e702c40" ma:index="18" nillable="true" ma:taxonomy="true" ma:internalName="h4f09c292ed341228ca4d0750e702c40" ma:taxonomyFieldName="DBSType" ma:displayName="DBSType" ma:default="" ma:fieldId="{14f09c29-2ed3-4122-8ca4-d0750e702c40}" ma:taxonomyMulti="true" ma:sspId="524bf7b0-f428-4078-aa0d-ffa945fb5973" ma:termSetId="7f0fe701-2a2f-43ce-8fc3-2ee7242c109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j96ab29a07694011a84005d92b4e89a2" ma:index="20" nillable="true" ma:taxonomy="true" ma:internalName="j96ab29a07694011a84005d92b4e89a2" ma:taxonomyFieldName="BusinessFunction" ma:displayName="BusinessFunction" ma:default="" ma:fieldId="{396ab29a-0769-4011-a840-05d92b4e89a2}" ma:taxonomyMulti="true" ma:sspId="524bf7b0-f428-4078-aa0d-ffa945fb5973" ma:termSetId="5aff4529-8341-44b3-bc21-3fd3e16cbc1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0b775e40e50473695ef5450e20e68bb" ma:index="22" nillable="true" ma:taxonomy="true" ma:internalName="g0b775e40e50473695ef5450e20e68bb" ma:taxonomyFieldName="Industry" ma:displayName="Industry" ma:default="" ma:fieldId="{00b775e4-0e50-4736-95ef-5450e20e68bb}" ma:taxonomyMulti="true" ma:sspId="524bf7b0-f428-4078-aa0d-ffa945fb5973" ma:termSetId="dc1cad03-5a0e-43fd-ae82-224cbbb164f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62957-96b4-4c33-a5af-9ec5cb3e65b7" elementFormDefault="qualified">
    <xsd:import namespace="http://schemas.microsoft.com/office/2006/documentManagement/types"/>
    <xsd:import namespace="http://schemas.microsoft.com/office/infopath/2007/PartnerControls"/>
    <xsd:element name="m00f66508b3a4eb68e1abf703873be43" ma:index="11" nillable="true" ma:taxonomy="true" ma:internalName="m00f66508b3a4eb68e1abf703873be43" ma:taxonomyFieldName="CorpServiceOffering" ma:displayName="CorpServiceOffering" ma:readOnly="false" ma:default="" ma:fieldId="{600f6650-8b3a-4eb6-8e1a-bf703873be43}" ma:taxonomyMulti="true" ma:sspId="524bf7b0-f428-4078-aa0d-ffa945fb5973" ma:termSetId="e80701e0-7dd0-4bca-bc79-33668822d7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Description" ma:index="15" nillable="true" ma:displayName="SODescription" ma:internalName="SODescriptio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4f09c292ed341228ca4d0750e702c40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 Template</TermName>
          <TermId xmlns="http://schemas.microsoft.com/office/infopath/2007/PartnerControls">93e0cf66-4fd7-431b-b2e7-07b29f8b2b6b</TermId>
        </TermInfo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cc7026d6-e8b1-4117-8ce3-4f66cefbbd1d</TermId>
        </TermInfo>
      </Terms>
    </h4f09c292ed341228ca4d0750e702c40>
    <j96ab29a07694011a84005d92b4e89a2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 Marketing Dept</TermName>
          <TermId xmlns="http://schemas.microsoft.com/office/infopath/2007/PartnerControls">83fd6fbc-f78e-4414-bcb3-87960265cafb</TermId>
        </TermInfo>
        <TermInfo xmlns="http://schemas.microsoft.com/office/infopath/2007/PartnerControls">
          <TermName xmlns="http://schemas.microsoft.com/office/infopath/2007/PartnerControls">For Sales Dept</TermName>
          <TermId xmlns="http://schemas.microsoft.com/office/infopath/2007/PartnerControls">f3d01d5a-c4a0-4fb2-9614-c9c821be8cde</TermId>
        </TermInfo>
      </Terms>
    </j96ab29a07694011a84005d92b4e89a2>
    <SODescription xmlns="8f462957-96b4-4c33-a5af-9ec5cb3e65b7">Draft of new overview deck and templates. </SODescription>
    <g0b775e40e50473695ef5450e20e68bb xmlns="7d6d6200-ad71-4931-8337-96be4ca5a7c2">
      <Terms xmlns="http://schemas.microsoft.com/office/infopath/2007/PartnerControls"/>
    </g0b775e40e50473695ef5450e20e68bb>
    <TaxCatchAll xmlns="7d6d6200-ad71-4931-8337-96be4ca5a7c2">
      <Value>164</Value>
      <Value>230</Value>
      <Value>161</Value>
      <Value>141</Value>
      <Value>123</Value>
      <Value>171</Value>
    </TaxCatchAll>
    <b92e48de92334669bc88106444bc8a36 xmlns="7d6d6200-ad71-4931-8337-96be4ca5a7c2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Daugherty Marketing</TermName>
          <TermId xmlns="http://schemas.microsoft.com/office/infopath/2007/PartnerControls">4dc6c748-799f-4724-95d7-dfed64b421e3</TermId>
        </TermInfo>
      </Terms>
    </b92e48de92334669bc88106444bc8a36>
    <m00f66508b3a4eb68e1abf703873be43 xmlns="8f462957-96b4-4c33-a5af-9ec5cb3e6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Daugherty Overview</TermName>
          <TermId xmlns="http://schemas.microsoft.com/office/infopath/2007/PartnerControls">9b4ce72f-dd5a-461c-bd79-9d87a63dc1ab</TermId>
        </TermInfo>
      </Terms>
    </m00f66508b3a4eb68e1abf703873be43>
    <_dlc_DocId xmlns="7d6d6200-ad71-4931-8337-96be4ca5a7c2">CORPSRASDYZA-24-24</_dlc_DocId>
    <_dlc_DocIdUrl xmlns="7d6d6200-ad71-4931-8337-96be4ca5a7c2">
      <Url>https://connect.daugherty.com/sites/corporate/marketing/_layouts/15/DocIdRedir.aspx?ID=CORPSRASDYZA-24-24</Url>
      <Description>CORPSRASDYZA-24-24</Description>
    </_dlc_DocIdUrl>
  </documentManagement>
</p:properties>
</file>

<file path=customXml/itemProps1.xml><?xml version="1.0" encoding="utf-8"?>
<ds:datastoreItem xmlns:ds="http://schemas.openxmlformats.org/officeDocument/2006/customXml" ds:itemID="{063C368C-E49D-40D4-A83D-BEA0C04FEB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8f462957-96b4-4c33-a5af-9ec5cb3e6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F1BBFB-CD20-4C6C-B355-D736490682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45E0627-0BDA-4CCE-B657-61F70FBE943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B3D870A-DD45-42AF-8F9E-B7123CFB17BB}">
  <ds:schemaRefs>
    <ds:schemaRef ds:uri="http://schemas.microsoft.com/office/2006/documentManagement/types"/>
    <ds:schemaRef ds:uri="7d6d6200-ad71-4931-8337-96be4ca5a7c2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f462957-96b4-4c33-a5af-9ec5cb3e65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DBS - PowerPointTemplate</Template>
  <TotalTime>55659</TotalTime>
  <Words>628</Words>
  <Application>Microsoft Macintosh PowerPoint</Application>
  <PresentationFormat>On-screen Show (4:3)</PresentationFormat>
  <Paragraphs>153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Consolas</vt:lpstr>
      <vt:lpstr>Open Sans</vt:lpstr>
      <vt:lpstr>Segoe UI</vt:lpstr>
      <vt:lpstr>Segoe UI Semibold</vt:lpstr>
      <vt:lpstr>Tahoma</vt:lpstr>
      <vt:lpstr>Arial</vt:lpstr>
      <vt:lpstr>Office Theme</vt:lpstr>
      <vt:lpstr>Daugherty Template</vt:lpstr>
      <vt:lpstr>Red Hat OpenShift</vt:lpstr>
      <vt:lpstr>Agenda</vt:lpstr>
      <vt:lpstr>What is Red Hat OpenShift?</vt:lpstr>
      <vt:lpstr>What is Red Hat OpenShift?</vt:lpstr>
      <vt:lpstr>What is Red Hat OpenShift?</vt:lpstr>
      <vt:lpstr>What is Red Hat OpenShift?</vt:lpstr>
      <vt:lpstr>Architecture</vt:lpstr>
      <vt:lpstr>ARCHITECTURE</vt:lpstr>
      <vt:lpstr>ARCHITECTURE</vt:lpstr>
      <vt:lpstr>ARCHITECTURE</vt:lpstr>
      <vt:lpstr>ARCHITECTURE</vt:lpstr>
      <vt:lpstr>ARCHITECTURE</vt:lpstr>
      <vt:lpstr>Openshift Resources</vt:lpstr>
      <vt:lpstr>LAB</vt:lpstr>
      <vt:lpstr>LAB</vt:lpstr>
      <vt:lpstr>LAB (local)</vt:lpstr>
      <vt:lpstr>LAB (LOCAL)</vt:lpstr>
      <vt:lpstr>LAB (LOCAL)</vt:lpstr>
      <vt:lpstr>LAB (LOCAL)</vt:lpstr>
      <vt:lpstr>LAB</vt:lpstr>
      <vt:lpstr>LAB</vt:lpstr>
      <vt:lpstr>LAB</vt:lpstr>
      <vt:lpstr>LAB</vt:lpstr>
      <vt:lpstr>LAB</vt:lpstr>
      <vt:lpstr>Q&amp;A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PRASHANTH_VADULAS@homedepot.com</dc:creator>
  <cp:lastModifiedBy>Tony Stuchel</cp:lastModifiedBy>
  <cp:revision>385</cp:revision>
  <cp:lastPrinted>2015-01-27T15:31:34Z</cp:lastPrinted>
  <dcterms:created xsi:type="dcterms:W3CDTF">2015-01-24T16:36:24Z</dcterms:created>
  <dcterms:modified xsi:type="dcterms:W3CDTF">2017-07-19T18:32:38Z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0x0101001BFC22F8E4561D419F32270F107CEF1A00BE87634AFB69F04A86BF8E66F7116CA6</vt:lpwstr>
  </property>
  <property fmtid="{D5CDD505-2E9C-101B-9397-08002B2CF9AE}" pid="3" name="_dlc_DocIdItemGuid">
    <vt:lpwstr>ce1b0364-bdc9-477c-b871-c35f20723e25</vt:lpwstr>
  </property>
  <property fmtid="{D5CDD505-2E9C-101B-9397-08002B2CF9AE}" pid="4" name="LOSDept">
    <vt:lpwstr>164;#Daugherty Marketing|4dc6c748-799f-4724-95d7-dfed64b421e3</vt:lpwstr>
  </property>
  <property fmtid="{D5CDD505-2E9C-101B-9397-08002B2CF9AE}" pid="5" name="CorpServiceOffering">
    <vt:lpwstr>161;#Daugherty Overview|9b4ce72f-dd5a-461c-bd79-9d87a63dc1ab</vt:lpwstr>
  </property>
  <property fmtid="{D5CDD505-2E9C-101B-9397-08002B2CF9AE}" pid="6" name="BusinessFunction">
    <vt:lpwstr>123;#For Marketing Dept|83fd6fbc-f78e-4414-bcb3-87960265cafb;#171;#For Sales Dept|f3d01d5a-c4a0-4fb2-9614-c9c821be8cde</vt:lpwstr>
  </property>
  <property fmtid="{D5CDD505-2E9C-101B-9397-08002B2CF9AE}" pid="7" name="Industry">
    <vt:lpwstr/>
  </property>
  <property fmtid="{D5CDD505-2E9C-101B-9397-08002B2CF9AE}" pid="8" name="DBSType">
    <vt:lpwstr>230;#PowerPoint Template|93e0cf66-4fd7-431b-b2e7-07b29f8b2b6b;#141;#Presentation|cc7026d6-e8b1-4117-8ce3-4f66cefbbd1d</vt:lpwstr>
  </property>
</Properties>
</file>